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66" r:id="rId5"/>
    <p:sldId id="268" r:id="rId6"/>
    <p:sldId id="270" r:id="rId7"/>
    <p:sldId id="257" r:id="rId8"/>
    <p:sldId id="269" r:id="rId9"/>
    <p:sldId id="272" r:id="rId10"/>
    <p:sldId id="273" r:id="rId11"/>
    <p:sldId id="274" r:id="rId12"/>
    <p:sldId id="275" r:id="rId13"/>
    <p:sldId id="277" r:id="rId14"/>
    <p:sldId id="278" r:id="rId15"/>
    <p:sldId id="280" r:id="rId16"/>
    <p:sldId id="281" r:id="rId17"/>
    <p:sldId id="282" r:id="rId18"/>
    <p:sldId id="276" r:id="rId19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91" autoAdjust="0"/>
  </p:normalViewPr>
  <p:slideViewPr>
    <p:cSldViewPr snapToGrid="0">
      <p:cViewPr>
        <p:scale>
          <a:sx n="100" d="100"/>
          <a:sy n="100" d="100"/>
        </p:scale>
        <p:origin x="936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7620901-1867-40F1-80FE-47C8713E5CF1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2022/3/28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52B3E04-C23A-4C1F-BFB4-102D2E70A945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3733D7A2-C585-48BF-BF8C-C21FDC051F77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72811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303958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654377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1977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14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71506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9716F9-8A5B-4D4A-82EC-7ED633076321}" type="slidenum">
              <a:rPr lang="en-US" altLang="zh-TW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03970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27313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37822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39245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4103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1122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827914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29388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9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59174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 smtClean="0"/>
              <a:t>按一下以編輯母片副標題樣式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2FCD92A5-F049-4936-9DD4-2EBFCBE6EC70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grpSp>
        <p:nvGrpSpPr>
          <p:cNvPr id="7" name="群組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手繪多邊形​​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手繪多邊形​​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6C5E3C-63F1-494F-B395-7881B91BE400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890323-93ED-4B31-BA27-89632B8B2911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E8E0D4-F0CD-426B-A5DE-F3C8DDFB65A8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F1999C3-E5EA-4BCC-A741-486E3EB608B3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7" name="手繪多邊形​​ 6" title="裁切線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274F9D-30CB-4539-9A35-5DDD36C7BE17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5FFC43-AD52-468F-B895-86E67A8B8BC5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BB102E-ACB3-4C28-BA02-CD2CDDA93074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B72365-4537-4708-A0A9-E62D604D90EB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title="背景圖案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  <a:p>
            <a:pPr lvl="1" rtl="0"/>
            <a:r>
              <a:rPr lang="zh-TW" altLang="en-US" noProof="0" smtClean="0"/>
              <a:t>第二層</a:t>
            </a:r>
          </a:p>
          <a:p>
            <a:pPr lvl="2" rtl="0"/>
            <a:r>
              <a:rPr lang="zh-TW" altLang="en-US" noProof="0" smtClean="0"/>
              <a:t>第三層</a:t>
            </a:r>
          </a:p>
          <a:p>
            <a:pPr lvl="3" rtl="0"/>
            <a:r>
              <a:rPr lang="zh-TW" altLang="en-US" noProof="0" smtClean="0"/>
              <a:t>第四層</a:t>
            </a:r>
          </a:p>
          <a:p>
            <a:pPr lvl="4" rtl="0"/>
            <a:r>
              <a:rPr lang="zh-TW" altLang="en-US" noProof="0" smtClean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D55040DF-6649-4CB9-8739-18B321D111F6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分割橫條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 title="背景圖案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zh-TW" altLang="en-US" noProof="0" smtClean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 smtClean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834E9A5-945A-4412-8B34-04D0C85EF246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分割橫條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592280CE-A48A-4044-8A3C-B89F8CF1325A}" type="datetime1">
              <a:rPr lang="zh-TW" altLang="en-US" noProof="0" smtClean="0"/>
              <a:t>2022/3/28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9E57DC2-970A-4B3E-BB1C-7A09969E49DF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9" name="矩形 8" title="提要欄位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23" name="圖片 22" descr="折線圖圖形超近特寫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手繪多邊形：圖形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en-US" altLang="zh-TW" sz="3600" dirty="0" err="1">
                <a:solidFill>
                  <a:srgbClr val="FFFFFE"/>
                </a:solidFill>
              </a:rPr>
              <a:t>K</a:t>
            </a:r>
            <a:r>
              <a:rPr lang="en-US" altLang="zh-TW" sz="3600" cap="none" dirty="0" err="1">
                <a:solidFill>
                  <a:srgbClr val="FFFFFE"/>
                </a:solidFill>
              </a:rPr>
              <a:t>aggle</a:t>
            </a:r>
            <a:r>
              <a:rPr lang="zh-TW" altLang="en-US" sz="3600" cap="none" dirty="0">
                <a:solidFill>
                  <a:srgbClr val="FFFFFE"/>
                </a:solidFill>
              </a:rPr>
              <a:t>資料查詢</a:t>
            </a:r>
            <a:endParaRPr lang="en-US" altLang="zh-TW" sz="3600" dirty="0">
              <a:solidFill>
                <a:srgbClr val="FFFFFF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/>
            <a:r>
              <a:rPr lang="en-US" altLang="zh-TW" sz="1800" dirty="0" err="1">
                <a:solidFill>
                  <a:schemeClr val="bg2"/>
                </a:solidFill>
              </a:rPr>
              <a:t>kaggle</a:t>
            </a:r>
            <a:r>
              <a:rPr lang="en-US" altLang="zh-TW" sz="1800" dirty="0">
                <a:solidFill>
                  <a:schemeClr val="bg2"/>
                </a:solidFill>
              </a:rPr>
              <a:t> Data query</a:t>
            </a:r>
            <a:endParaRPr lang="zh-TW" altLang="ru-RU" sz="18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餐廳推薦系統</a:t>
            </a:r>
            <a:endParaRPr lang="en-US" altLang="zh-TW" sz="4000" dirty="0"/>
          </a:p>
        </p:txBody>
      </p:sp>
      <p:pic>
        <p:nvPicPr>
          <p:cNvPr id="9" name="內容版面配置區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553" y="333374"/>
            <a:ext cx="5138872" cy="609477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0845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餐廳推薦系統</a:t>
            </a:r>
            <a:endParaRPr lang="en-US" altLang="zh-TW" sz="4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919" y="1421476"/>
            <a:ext cx="7553731" cy="498206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文字方塊 5"/>
          <p:cNvSpPr txBox="1"/>
          <p:nvPr/>
        </p:nvSpPr>
        <p:spPr>
          <a:xfrm>
            <a:off x="7213006" y="853583"/>
            <a:ext cx="2854919" cy="400110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收集餐廳的基本資料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269758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餐廳推薦系統</a:t>
            </a:r>
            <a:endParaRPr lang="en-US" altLang="zh-TW" sz="40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7213006" y="853583"/>
            <a:ext cx="2854919" cy="400110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收集餐廳的基本資料</a:t>
            </a:r>
            <a:endParaRPr lang="en-US" altLang="zh-TW" sz="20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75" y="1589259"/>
            <a:ext cx="7315200" cy="486299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65" y="1589259"/>
            <a:ext cx="1779885" cy="49134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258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餐廳推薦系統</a:t>
            </a:r>
            <a:endParaRPr lang="en-US" altLang="zh-TW" sz="40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3204877" y="4539758"/>
            <a:ext cx="6350594" cy="132343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將資料進行一系列的</a:t>
            </a:r>
            <a:r>
              <a:rPr lang="zh-TW" altLang="en-US" sz="2000" dirty="0" smtClean="0"/>
              <a:t>處理，比如轉換成我們要的格式，刪除不需要的列等等。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再來進行資料預處理。</a:t>
            </a:r>
            <a:endParaRPr lang="en-US" altLang="zh-TW" sz="2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615" y="2095393"/>
            <a:ext cx="9075119" cy="20479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4923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餐廳推薦系統</a:t>
            </a:r>
            <a:endParaRPr lang="en-US" altLang="zh-TW" sz="4000" dirty="0"/>
          </a:p>
        </p:txBody>
      </p:sp>
      <p:sp>
        <p:nvSpPr>
          <p:cNvPr id="6" name="文字方塊 5"/>
          <p:cNvSpPr txBox="1"/>
          <p:nvPr/>
        </p:nvSpPr>
        <p:spPr>
          <a:xfrm>
            <a:off x="3325745" y="5683274"/>
            <a:ext cx="6350594" cy="707886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接著，進行</a:t>
            </a:r>
            <a:r>
              <a:rPr lang="en-US" altLang="zh-TW" sz="2000" dirty="0" smtClean="0"/>
              <a:t>TF-IDF </a:t>
            </a:r>
            <a:r>
              <a:rPr lang="zh-TW" altLang="en-US" sz="2000" dirty="0"/>
              <a:t>向</a:t>
            </a:r>
            <a:r>
              <a:rPr lang="zh-TW" altLang="en-US" sz="2000" dirty="0" smtClean="0"/>
              <a:t>量化，就是給每一個餐廳一個最具代表的單字，方便將每個餐廳分別歸成一個類。</a:t>
            </a:r>
            <a:endParaRPr lang="en-US" altLang="zh-TW" sz="20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798" y="1713600"/>
            <a:ext cx="8440488" cy="36775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395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白色樓梯">
            <a:extLst>
              <a:ext uri="{FF2B5EF4-FFF2-40B4-BE49-F238E27FC236}">
                <a16:creationId xmlns:a16="http://schemas.microsoft.com/office/drawing/2014/main" id="{BDEE4019-56F2-459C-B15D-76C0CDC216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2" y="10"/>
            <a:ext cx="12191695" cy="685799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734342C-2173-4B23-9C3C-2950C6A39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6386" y="3236470"/>
            <a:ext cx="6832500" cy="1252601"/>
          </a:xfr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zh-TW" altLang="en-US" sz="4100" dirty="0" smtClean="0">
                <a:solidFill>
                  <a:schemeClr val="bg2"/>
                </a:solidFill>
              </a:rPr>
              <a:t>謝</a:t>
            </a:r>
            <a:r>
              <a:rPr lang="zh-TW" altLang="en-US" sz="4100" dirty="0" smtClean="0">
                <a:solidFill>
                  <a:schemeClr val="bg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謝觀看</a:t>
            </a:r>
            <a:endParaRPr lang="zh-TW" altLang="en-US" sz="4100" dirty="0">
              <a:solidFill>
                <a:schemeClr val="bg2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文字版面配置區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648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ja-JP" altLang="en-US" dirty="0" smtClean="0"/>
              <a:t>圖片</a:t>
            </a:r>
            <a:r>
              <a:rPr lang="zh-TW" altLang="en-US" dirty="0" smtClean="0"/>
              <a:t>分析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645920" y="2539366"/>
            <a:ext cx="2983229" cy="2000548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將每</a:t>
            </a:r>
            <a:r>
              <a:rPr lang="zh-TW" altLang="en-US" sz="2000" dirty="0"/>
              <a:t>道菜</a:t>
            </a:r>
            <a:r>
              <a:rPr lang="zh-TW" altLang="en-US" sz="2000" dirty="0" smtClean="0"/>
              <a:t>從不</a:t>
            </a:r>
            <a:r>
              <a:rPr lang="zh-TW" altLang="en-US" sz="2000" dirty="0"/>
              <a:t>同</a:t>
            </a:r>
            <a:r>
              <a:rPr lang="zh-TW" altLang="en-US" sz="2000" dirty="0" smtClean="0"/>
              <a:t>角度的拍攝多</a:t>
            </a:r>
            <a:r>
              <a:rPr lang="zh-TW" altLang="en-US" sz="2000" dirty="0"/>
              <a:t>張照片。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把</a:t>
            </a:r>
            <a:r>
              <a:rPr lang="zh-TW" altLang="en-US" sz="2000" dirty="0" smtClean="0"/>
              <a:t>主菜</a:t>
            </a:r>
            <a:r>
              <a:rPr lang="zh-TW" altLang="en-US" sz="2000" dirty="0"/>
              <a:t>與配菜分開，並將所得食物設置為白色背景</a:t>
            </a:r>
            <a:r>
              <a:rPr lang="zh-TW" altLang="en-US" sz="2000" dirty="0" smtClean="0"/>
              <a:t>。</a:t>
            </a:r>
            <a:endParaRPr lang="en-US" altLang="zh-TW" sz="2000" dirty="0" smtClean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415" y="606829"/>
            <a:ext cx="6486471" cy="5619403"/>
          </a:xfrm>
        </p:spPr>
      </p:pic>
    </p:spTree>
    <p:extLst>
      <p:ext uri="{BB962C8B-B14F-4D97-AF65-F5344CB8AC3E}">
        <p14:creationId xmlns:p14="http://schemas.microsoft.com/office/powerpoint/2010/main" val="174401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ja-JP" altLang="en-US" dirty="0" smtClean="0"/>
              <a:t>圖片</a:t>
            </a:r>
            <a:r>
              <a:rPr lang="zh-TW" altLang="en-US" dirty="0" smtClean="0"/>
              <a:t>分析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1704110" y="2460396"/>
            <a:ext cx="3306040" cy="224676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使用通過 </a:t>
            </a:r>
            <a:r>
              <a:rPr lang="en-US" altLang="zh-TW" sz="2000" dirty="0" err="1"/>
              <a:t>MyFoodRepo</a:t>
            </a:r>
            <a:r>
              <a:rPr lang="en-US" altLang="zh-TW" sz="2000" dirty="0"/>
              <a:t> </a:t>
            </a:r>
            <a:r>
              <a:rPr lang="en-US" altLang="zh-TW" sz="2000" dirty="0" smtClean="0"/>
              <a:t>app</a:t>
            </a:r>
            <a:r>
              <a:rPr lang="zh-TW" altLang="en-US" sz="2000" dirty="0" smtClean="0"/>
              <a:t>收集食物</a:t>
            </a:r>
            <a:r>
              <a:rPr lang="zh-TW" altLang="en-US" sz="2000" dirty="0"/>
              <a:t>圖像的新數據</a:t>
            </a:r>
            <a:r>
              <a:rPr lang="zh-TW" altLang="en-US" sz="2000" dirty="0" smtClean="0"/>
              <a:t>集。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許多</a:t>
            </a:r>
            <a:r>
              <a:rPr lang="zh-TW" altLang="en-US" sz="2000" dirty="0" smtClean="0"/>
              <a:t>志願者</a:t>
            </a:r>
            <a:r>
              <a:rPr lang="zh-TW" altLang="en-US" sz="2000" dirty="0"/>
              <a:t>在</a:t>
            </a:r>
            <a:r>
              <a:rPr lang="zh-TW" altLang="en-US" sz="2000" dirty="0" smtClean="0"/>
              <a:t> </a:t>
            </a:r>
            <a:r>
              <a:rPr lang="en-US" altLang="zh-TW" sz="2000" dirty="0"/>
              <a:t>Food &amp; </a:t>
            </a:r>
            <a:r>
              <a:rPr lang="en-US" altLang="zh-TW" sz="2000" dirty="0" smtClean="0"/>
              <a:t>You</a:t>
            </a:r>
            <a:r>
              <a:rPr lang="zh-TW" altLang="en-US" sz="2000" dirty="0" smtClean="0"/>
              <a:t>下提供自己每日進食的食物照片。</a:t>
            </a:r>
            <a:endParaRPr lang="en-US" altLang="zh-TW" sz="2000" dirty="0" smtClean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358" y="382385"/>
            <a:ext cx="5556010" cy="5910349"/>
          </a:xfrm>
        </p:spPr>
      </p:pic>
    </p:spTree>
    <p:extLst>
      <p:ext uri="{BB962C8B-B14F-4D97-AF65-F5344CB8AC3E}">
        <p14:creationId xmlns:p14="http://schemas.microsoft.com/office/powerpoint/2010/main" val="1099979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ja-JP" altLang="en-US" dirty="0"/>
              <a:t>圖片分類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99009"/>
            <a:ext cx="5226637" cy="6110711"/>
          </a:xfrm>
        </p:spPr>
      </p:pic>
      <p:sp>
        <p:nvSpPr>
          <p:cNvPr id="7" name="文字方塊 6"/>
          <p:cNvSpPr txBox="1"/>
          <p:nvPr/>
        </p:nvSpPr>
        <p:spPr>
          <a:xfrm>
            <a:off x="1645920" y="2438701"/>
            <a:ext cx="3802379" cy="2246769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擁有</a:t>
            </a:r>
            <a:r>
              <a:rPr lang="zh-TW" altLang="en-US" sz="2000" dirty="0" smtClean="0"/>
              <a:t> </a:t>
            </a:r>
            <a:r>
              <a:rPr lang="en-US" altLang="zh-TW" sz="2000" dirty="0"/>
              <a:t>11 </a:t>
            </a:r>
            <a:r>
              <a:rPr lang="zh-TW" altLang="en-US" sz="2000" dirty="0"/>
              <a:t>個主要食品類別的 </a:t>
            </a:r>
            <a:r>
              <a:rPr lang="en-US" altLang="zh-TW" sz="2000" dirty="0"/>
              <a:t>16643 </a:t>
            </a:r>
            <a:r>
              <a:rPr lang="zh-TW" altLang="en-US" sz="2000" dirty="0"/>
              <a:t>個食品圖像的數據集</a:t>
            </a:r>
            <a:r>
              <a:rPr lang="zh-TW" altLang="en-US" sz="2000" dirty="0" smtClean="0"/>
              <a:t>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 smtClean="0"/>
              <a:t>11</a:t>
            </a:r>
            <a:r>
              <a:rPr lang="zh-TW" altLang="en-US" sz="2000" dirty="0"/>
              <a:t>個</a:t>
            </a:r>
            <a:r>
              <a:rPr lang="zh-TW" altLang="en-US" sz="2000" dirty="0" smtClean="0"/>
              <a:t>類別分是</a:t>
            </a:r>
            <a:r>
              <a:rPr lang="zh-TW" altLang="en-US" sz="2000" dirty="0"/>
              <a:t>麵包、乳製品、甜點、雞蛋、油炸食品、肉類、麵條</a:t>
            </a:r>
            <a:r>
              <a:rPr lang="en-US" altLang="zh-TW" sz="2000" dirty="0"/>
              <a:t>/</a:t>
            </a:r>
            <a:r>
              <a:rPr lang="zh-TW" altLang="en-US" sz="2000" dirty="0"/>
              <a:t>意大利面、米飯、海鮮、湯和蔬菜</a:t>
            </a:r>
            <a:r>
              <a:rPr lang="en-US" altLang="zh-TW" sz="2000" dirty="0"/>
              <a:t>/</a:t>
            </a:r>
            <a:r>
              <a:rPr lang="zh-TW" altLang="en-US" sz="2000" dirty="0"/>
              <a:t>水果。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分析延伸</a:t>
            </a:r>
            <a:r>
              <a:rPr lang="en-US" altLang="zh-TW" sz="4000" dirty="0" smtClean="0"/>
              <a:t>—</a:t>
            </a:r>
            <a:r>
              <a:rPr lang="zh-TW" altLang="en-US" sz="4000" dirty="0" smtClean="0"/>
              <a:t>卡路里</a:t>
            </a:r>
            <a:endParaRPr lang="en-US" altLang="zh-TW" sz="40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2032809" y="2577200"/>
            <a:ext cx="3516284" cy="1938992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000" dirty="0"/>
              <a:t>44 </a:t>
            </a:r>
            <a:r>
              <a:rPr lang="zh-TW" altLang="en-US" sz="2000" dirty="0"/>
              <a:t>種食物類別中每 </a:t>
            </a:r>
            <a:r>
              <a:rPr lang="en-US" altLang="zh-TW" sz="2000" dirty="0"/>
              <a:t>100 </a:t>
            </a:r>
            <a:r>
              <a:rPr lang="zh-TW" altLang="en-US" sz="2000" dirty="0"/>
              <a:t>克 </a:t>
            </a:r>
            <a:r>
              <a:rPr lang="en-US" altLang="zh-TW" sz="2000" dirty="0"/>
              <a:t>2225 </a:t>
            </a:r>
            <a:r>
              <a:rPr lang="zh-TW" altLang="en-US" sz="2000" dirty="0"/>
              <a:t>種食物的</a:t>
            </a:r>
            <a:r>
              <a:rPr lang="zh-TW" altLang="en-US" sz="2000" dirty="0" smtClean="0"/>
              <a:t>卡路里</a:t>
            </a:r>
            <a:r>
              <a:rPr lang="en-US" altLang="zh-TW" sz="2000" dirty="0" smtClean="0"/>
              <a:t>/KJ</a:t>
            </a:r>
            <a:r>
              <a:rPr lang="zh-TW" altLang="en-US" sz="2000" dirty="0" smtClean="0"/>
              <a:t>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可</a:t>
            </a:r>
            <a:r>
              <a:rPr lang="zh-TW" altLang="en-US" sz="2000" dirty="0" smtClean="0"/>
              <a:t>幫助使用者發現一道菜裡面含有什麼樣的食物，並了解大概的卡路里數。</a:t>
            </a:r>
            <a:endParaRPr lang="zh-TW" altLang="en-US" sz="20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84"/>
          <a:stretch/>
        </p:blipFill>
        <p:spPr>
          <a:xfrm>
            <a:off x="6288579" y="295314"/>
            <a:ext cx="5316205" cy="63180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17085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食物評分</a:t>
            </a:r>
            <a:endParaRPr lang="en-US" altLang="zh-TW" sz="40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935134" y="1875782"/>
            <a:ext cx="3856066" cy="4093428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亞馬遜美食評論</a:t>
            </a:r>
            <a:r>
              <a:rPr lang="zh-TW" altLang="en-US" sz="2000" dirty="0" smtClean="0"/>
              <a:t>分析。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讓顧客為餐廳寫下評論且給予</a:t>
            </a:r>
            <a:r>
              <a:rPr lang="en-US" altLang="zh-TW" sz="2000" dirty="0" smtClean="0"/>
              <a:t>1~5</a:t>
            </a:r>
            <a:r>
              <a:rPr lang="zh-TW" altLang="en-US" sz="2000" dirty="0" smtClean="0"/>
              <a:t>分，並篩選出是否為有幫助的評論。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如何</a:t>
            </a:r>
            <a:r>
              <a:rPr lang="zh-TW" altLang="en-US" sz="2000" dirty="0"/>
              <a:t>判斷評論是正面還是負面</a:t>
            </a:r>
            <a:r>
              <a:rPr lang="zh-TW" altLang="en-US" sz="2000" dirty="0" smtClean="0"/>
              <a:t>？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 smtClean="0"/>
          </a:p>
          <a:p>
            <a:pPr marL="252000"/>
            <a:r>
              <a:rPr lang="zh-TW" altLang="en-US" sz="2000" dirty="0" smtClean="0"/>
              <a:t>使用 </a:t>
            </a:r>
            <a:r>
              <a:rPr lang="en-US" altLang="zh-TW" sz="2000" dirty="0"/>
              <a:t>Score/Rating</a:t>
            </a:r>
            <a:r>
              <a:rPr lang="zh-TW" altLang="en-US" sz="2000" dirty="0"/>
              <a:t>。評分為 </a:t>
            </a:r>
            <a:r>
              <a:rPr lang="en-US" altLang="zh-TW" sz="2000" dirty="0"/>
              <a:t>4 </a:t>
            </a:r>
            <a:r>
              <a:rPr lang="zh-TW" altLang="en-US" sz="2000" dirty="0"/>
              <a:t>或 </a:t>
            </a:r>
            <a:r>
              <a:rPr lang="en-US" altLang="zh-TW" sz="2000" dirty="0"/>
              <a:t>5 </a:t>
            </a:r>
            <a:r>
              <a:rPr lang="zh-TW" altLang="en-US" sz="2000" dirty="0"/>
              <a:t>可被視為正面評價。對 </a:t>
            </a:r>
            <a:r>
              <a:rPr lang="en-US" altLang="zh-TW" sz="2000" dirty="0"/>
              <a:t>1 </a:t>
            </a:r>
            <a:r>
              <a:rPr lang="zh-TW" altLang="en-US" sz="2000" dirty="0"/>
              <a:t>或 </a:t>
            </a:r>
            <a:r>
              <a:rPr lang="en-US" altLang="zh-TW" sz="2000" dirty="0"/>
              <a:t>2 </a:t>
            </a:r>
            <a:r>
              <a:rPr lang="zh-TW" altLang="en-US" sz="2000" dirty="0"/>
              <a:t>的評論可能被認為是負面的</a:t>
            </a:r>
            <a:r>
              <a:rPr lang="zh-TW" altLang="en-US" sz="2000" dirty="0" smtClean="0"/>
              <a:t>。 </a:t>
            </a:r>
            <a:r>
              <a:rPr lang="en-US" altLang="zh-TW" sz="2000" dirty="0"/>
              <a:t>3 </a:t>
            </a:r>
            <a:r>
              <a:rPr lang="zh-TW" altLang="en-US" sz="2000" dirty="0"/>
              <a:t>的評論是中性的</a:t>
            </a:r>
            <a:r>
              <a:rPr lang="zh-TW" altLang="en-US" sz="2000" dirty="0" smtClean="0"/>
              <a:t>，</a:t>
            </a:r>
            <a:r>
              <a:rPr lang="zh-TW" altLang="en-US" sz="2000" dirty="0"/>
              <a:t>會</a:t>
            </a:r>
            <a:r>
              <a:rPr lang="zh-TW" altLang="en-US" sz="2000" dirty="0" smtClean="0"/>
              <a:t>被</a:t>
            </a:r>
            <a:r>
              <a:rPr lang="zh-TW" altLang="en-US" sz="2000" dirty="0"/>
              <a:t>忽略</a:t>
            </a:r>
            <a:r>
              <a:rPr lang="zh-TW" altLang="en-US" sz="2000" dirty="0" smtClean="0"/>
              <a:t>。</a:t>
            </a:r>
            <a:endParaRPr lang="en-US" altLang="zh-TW" sz="2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722" y="685800"/>
            <a:ext cx="4952884" cy="5614606"/>
          </a:xfrm>
        </p:spPr>
      </p:pic>
    </p:spTree>
    <p:extLst>
      <p:ext uri="{BB962C8B-B14F-4D97-AF65-F5344CB8AC3E}">
        <p14:creationId xmlns:p14="http://schemas.microsoft.com/office/powerpoint/2010/main" val="1037855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食物評分</a:t>
            </a:r>
            <a:endParaRPr lang="en-US" altLang="zh-TW" sz="40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1713116" y="2860746"/>
            <a:ext cx="3265516" cy="1631216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亞馬遜美食</a:t>
            </a:r>
            <a:r>
              <a:rPr lang="zh-TW" altLang="en-US" sz="2000" dirty="0" smtClean="0"/>
              <a:t>評論情緒分析。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讓顧客為餐廳寫下評論且給予</a:t>
            </a:r>
            <a:r>
              <a:rPr lang="en-US" altLang="zh-TW" sz="2000" dirty="0" smtClean="0"/>
              <a:t>1~5</a:t>
            </a:r>
            <a:r>
              <a:rPr lang="zh-TW" altLang="en-US" sz="2000" dirty="0" smtClean="0"/>
              <a:t>分，並篩選出是否為有幫助的評論。</a:t>
            </a:r>
            <a:endParaRPr lang="en-US" altLang="zh-TW" sz="2000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8" y="861059"/>
            <a:ext cx="5097852" cy="5476702"/>
          </a:xfr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" b="1757"/>
          <a:stretch/>
        </p:blipFill>
        <p:spPr>
          <a:xfrm>
            <a:off x="9721174" y="1889126"/>
            <a:ext cx="2179617" cy="421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38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食物評分</a:t>
            </a:r>
            <a:endParaRPr lang="en-US" altLang="zh-TW" sz="4000" dirty="0"/>
          </a:p>
        </p:txBody>
      </p:sp>
      <p:pic>
        <p:nvPicPr>
          <p:cNvPr id="10" name="內容版面配置區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154" y="600075"/>
            <a:ext cx="2946871" cy="59442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7040" y="600075"/>
            <a:ext cx="2833969" cy="5981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文字方塊 11"/>
          <p:cNvSpPr txBox="1"/>
          <p:nvPr/>
        </p:nvSpPr>
        <p:spPr>
          <a:xfrm>
            <a:off x="1751216" y="3387512"/>
            <a:ext cx="2554084" cy="1015663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前</a:t>
            </a:r>
            <a:r>
              <a:rPr lang="en-US" altLang="zh-TW" sz="2000" dirty="0" smtClean="0"/>
              <a:t>20</a:t>
            </a:r>
            <a:r>
              <a:rPr lang="zh-TW" altLang="en-US" sz="2000" dirty="0" smtClean="0"/>
              <a:t>名正向的字。</a:t>
            </a: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/>
              <a:t>前</a:t>
            </a:r>
            <a:r>
              <a:rPr lang="en-US" altLang="zh-TW" sz="2000" dirty="0"/>
              <a:t>20</a:t>
            </a:r>
            <a:r>
              <a:rPr lang="zh-TW" altLang="en-US" sz="2000" dirty="0" smtClean="0"/>
              <a:t>名</a:t>
            </a:r>
            <a:r>
              <a:rPr lang="zh-TW" altLang="en-US" sz="2000" dirty="0"/>
              <a:t>反面</a:t>
            </a:r>
            <a:r>
              <a:rPr lang="zh-TW" altLang="en-US" sz="2000" dirty="0" smtClean="0"/>
              <a:t>的字。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3164266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979" y="685800"/>
            <a:ext cx="9601200" cy="735676"/>
          </a:xfrm>
        </p:spPr>
        <p:txBody>
          <a:bodyPr rtlCol="0">
            <a:normAutofit/>
          </a:bodyPr>
          <a:lstStyle/>
          <a:p>
            <a:r>
              <a:rPr lang="zh-TW" altLang="en-US" sz="4000" dirty="0" smtClean="0"/>
              <a:t>食物評分</a:t>
            </a:r>
            <a:endParaRPr lang="en-US" altLang="zh-TW" sz="4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730" y="271769"/>
            <a:ext cx="3670010" cy="25858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212" y="766655"/>
            <a:ext cx="4267796" cy="255305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675" y="3051834"/>
            <a:ext cx="4239217" cy="20291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730" y="3513905"/>
            <a:ext cx="4324954" cy="299126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537" y="3975976"/>
            <a:ext cx="4315427" cy="18100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文字方塊 12"/>
          <p:cNvSpPr txBox="1"/>
          <p:nvPr/>
        </p:nvSpPr>
        <p:spPr>
          <a:xfrm>
            <a:off x="7479706" y="6005111"/>
            <a:ext cx="3823088" cy="400110"/>
          </a:xfrm>
          <a:prstGeom prst="rect">
            <a:avLst/>
          </a:prstGeom>
          <a:solidFill>
            <a:schemeClr val="accent3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000" dirty="0" smtClean="0"/>
              <a:t>評論</a:t>
            </a:r>
            <a:r>
              <a:rPr lang="en-US" altLang="zh-TW" sz="2000" dirty="0" smtClean="0"/>
              <a:t>1~5</a:t>
            </a:r>
            <a:r>
              <a:rPr lang="zh-TW" altLang="en-US" sz="2000" dirty="0" smtClean="0"/>
              <a:t>分各自出現的單字數。</a:t>
            </a:r>
            <a:endParaRPr lang="en-US" altLang="zh-TW" sz="2000" dirty="0"/>
          </a:p>
        </p:txBody>
      </p:sp>
    </p:spTree>
    <p:extLst>
      <p:ext uri="{BB962C8B-B14F-4D97-AF65-F5344CB8AC3E}">
        <p14:creationId xmlns:p14="http://schemas.microsoft.com/office/powerpoint/2010/main" val="87074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4_TF34357615.potx" id="{830802FF-B303-4B20-B5EF-C41537D4DFED}" vid="{3AB46750-3873-4ACC-8009-83A4A0C8FD63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裁切設計</Template>
  <TotalTime>0</TotalTime>
  <Words>390</Words>
  <Application>Microsoft Office PowerPoint</Application>
  <PresentationFormat>寬螢幕</PresentationFormat>
  <Paragraphs>63</Paragraphs>
  <Slides>15</Slides>
  <Notes>15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Microsoft JhengHei UI</vt:lpstr>
      <vt:lpstr>微軟正黑體</vt:lpstr>
      <vt:lpstr>Arial</vt:lpstr>
      <vt:lpstr>Franklin Gothic Book</vt:lpstr>
      <vt:lpstr>裁剪</vt:lpstr>
      <vt:lpstr>Kaggle資料查詢</vt:lpstr>
      <vt:lpstr>圖片分析</vt:lpstr>
      <vt:lpstr>圖片分析</vt:lpstr>
      <vt:lpstr>圖片分類</vt:lpstr>
      <vt:lpstr>分析延伸—卡路里</vt:lpstr>
      <vt:lpstr>食物評分</vt:lpstr>
      <vt:lpstr>食物評分</vt:lpstr>
      <vt:lpstr>食物評分</vt:lpstr>
      <vt:lpstr>食物評分</vt:lpstr>
      <vt:lpstr>餐廳推薦系統</vt:lpstr>
      <vt:lpstr>餐廳推薦系統</vt:lpstr>
      <vt:lpstr>餐廳推薦系統</vt:lpstr>
      <vt:lpstr>餐廳推薦系統</vt:lpstr>
      <vt:lpstr>餐廳推薦系統</vt:lpstr>
      <vt:lpstr>謝謝觀看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2022-03-28T00:35:19Z</dcterms:created>
  <dcterms:modified xsi:type="dcterms:W3CDTF">2022-03-28T03:05:48Z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